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5143500" cx="9144000"/>
  <p:notesSz cx="6858000" cy="9144000"/>
  <p:embeddedFontLst>
    <p:embeddedFont>
      <p:font typeface="Josefin Slab"/>
      <p:regular r:id="rId17"/>
      <p:bold r:id="rId18"/>
      <p:italic r:id="rId19"/>
      <p:boldItalic r:id="rId20"/>
    </p:embeddedFont>
    <p:embeddedFont>
      <p:font typeface="Architects Daughter"/>
      <p:regular r:id="rId21"/>
    </p:embeddedFont>
    <p:embeddedFont>
      <p:font typeface="Raleway"/>
      <p:regular r:id="rId22"/>
      <p:bold r:id="rId23"/>
      <p:italic r:id="rId24"/>
      <p:boldItalic r:id="rId25"/>
    </p:embeddedFont>
    <p:embeddedFont>
      <p:font typeface="Amatic SC"/>
      <p:regular r:id="rId26"/>
      <p:bold r:id="rId27"/>
    </p:embeddedFont>
    <p:embeddedFont>
      <p:font typeface="Source Code Pro"/>
      <p:regular r:id="rId28"/>
      <p:bold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JosefinSlab-boldItalic.fntdata"/><Relationship Id="rId22" Type="http://schemas.openxmlformats.org/officeDocument/2006/relationships/font" Target="fonts/Raleway-regular.fntdata"/><Relationship Id="rId21" Type="http://schemas.openxmlformats.org/officeDocument/2006/relationships/font" Target="fonts/ArchitectsDaughter-regular.fntdata"/><Relationship Id="rId24" Type="http://schemas.openxmlformats.org/officeDocument/2006/relationships/font" Target="fonts/Raleway-italic.fntdata"/><Relationship Id="rId23" Type="http://schemas.openxmlformats.org/officeDocument/2006/relationships/font" Target="fonts/Raleway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AmaticSC-regular.fntdata"/><Relationship Id="rId25" Type="http://schemas.openxmlformats.org/officeDocument/2006/relationships/font" Target="fonts/Raleway-boldItalic.fntdata"/><Relationship Id="rId28" Type="http://schemas.openxmlformats.org/officeDocument/2006/relationships/font" Target="fonts/SourceCodePro-regular.fntdata"/><Relationship Id="rId27" Type="http://schemas.openxmlformats.org/officeDocument/2006/relationships/font" Target="fonts/AmaticSC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SourceCodePro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JosefinSlab-regular.fntdata"/><Relationship Id="rId16" Type="http://schemas.openxmlformats.org/officeDocument/2006/relationships/slide" Target="slides/slide12.xml"/><Relationship Id="rId19" Type="http://schemas.openxmlformats.org/officeDocument/2006/relationships/font" Target="fonts/JosefinSlab-italic.fntdata"/><Relationship Id="rId18" Type="http://schemas.openxmlformats.org/officeDocument/2006/relationships/font" Target="fonts/JosefinSlab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Students may use the back of their observation to respond to exit ticket question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>
                <a:latin typeface="Architects Daughter"/>
                <a:ea typeface="Architects Daughter"/>
                <a:cs typeface="Architects Daughter"/>
                <a:sym typeface="Architects Daughter"/>
              </a:rPr>
              <a:t>Microbes include: bacteria, fungi, virus, protozoa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8000"/>
            </a:lvl1pPr>
            <a:lvl2pPr lvl="1" algn="ctr">
              <a:spcBef>
                <a:spcPts val="0"/>
              </a:spcBef>
              <a:buSzPct val="100000"/>
              <a:defRPr sz="8000"/>
            </a:lvl2pPr>
            <a:lvl3pPr lvl="2" algn="ctr">
              <a:spcBef>
                <a:spcPts val="0"/>
              </a:spcBef>
              <a:buSzPct val="100000"/>
              <a:defRPr sz="8000"/>
            </a:lvl3pPr>
            <a:lvl4pPr lvl="3" algn="ctr">
              <a:spcBef>
                <a:spcPts val="0"/>
              </a:spcBef>
              <a:buSzPct val="100000"/>
              <a:defRPr sz="8000"/>
            </a:lvl4pPr>
            <a:lvl5pPr lvl="4" algn="ctr">
              <a:spcBef>
                <a:spcPts val="0"/>
              </a:spcBef>
              <a:buSzPct val="100000"/>
              <a:defRPr sz="8000"/>
            </a:lvl5pPr>
            <a:lvl6pPr lvl="5" algn="ctr">
              <a:spcBef>
                <a:spcPts val="0"/>
              </a:spcBef>
              <a:buSzPct val="100000"/>
              <a:defRPr sz="8000"/>
            </a:lvl6pPr>
            <a:lvl7pPr lvl="6" algn="ctr">
              <a:spcBef>
                <a:spcPts val="0"/>
              </a:spcBef>
              <a:buSzPct val="100000"/>
              <a:defRPr sz="8000"/>
            </a:lvl7pPr>
            <a:lvl8pPr lvl="7" algn="ctr">
              <a:spcBef>
                <a:spcPts val="0"/>
              </a:spcBef>
              <a:buSzPct val="100000"/>
              <a:defRPr sz="8000"/>
            </a:lvl8pPr>
            <a:lvl9pPr lvl="8" algn="ctr">
              <a:spcBef>
                <a:spcPts val="0"/>
              </a:spcBef>
              <a:buSzPct val="100000"/>
              <a:defRPr sz="8000"/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30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2" type="body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4000"/>
            </a:lvl1pPr>
            <a:lvl2pPr lvl="1">
              <a:spcBef>
                <a:spcPts val="0"/>
              </a:spcBef>
              <a:buSzPct val="100000"/>
              <a:defRPr sz="4000"/>
            </a:lvl2pPr>
            <a:lvl3pPr lvl="2">
              <a:spcBef>
                <a:spcPts val="0"/>
              </a:spcBef>
              <a:buSzPct val="100000"/>
              <a:defRPr sz="4000"/>
            </a:lvl3pPr>
            <a:lvl4pPr lvl="3">
              <a:spcBef>
                <a:spcPts val="0"/>
              </a:spcBef>
              <a:buSzPct val="100000"/>
              <a:defRPr sz="4000"/>
            </a:lvl4pPr>
            <a:lvl5pPr lvl="4">
              <a:spcBef>
                <a:spcPts val="0"/>
              </a:spcBef>
              <a:buSzPct val="100000"/>
              <a:defRPr sz="4000"/>
            </a:lvl5pPr>
            <a:lvl6pPr lvl="5">
              <a:spcBef>
                <a:spcPts val="0"/>
              </a:spcBef>
              <a:buSzPct val="100000"/>
              <a:defRPr sz="4000"/>
            </a:lvl6pPr>
            <a:lvl7pPr lvl="6">
              <a:spcBef>
                <a:spcPts val="0"/>
              </a:spcBef>
              <a:buSzPct val="100000"/>
              <a:defRPr sz="4000"/>
            </a:lvl7pPr>
            <a:lvl8pPr lvl="7">
              <a:spcBef>
                <a:spcPts val="0"/>
              </a:spcBef>
              <a:buSzPct val="100000"/>
              <a:defRPr sz="4000"/>
            </a:lvl8pPr>
            <a:lvl9pPr lvl="8">
              <a:spcBef>
                <a:spcPts val="0"/>
              </a:spcBef>
              <a:buSzPct val="100000"/>
              <a:defRPr sz="4000"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3000"/>
            </a:lvl1pPr>
            <a:lvl2pPr lvl="1">
              <a:spcBef>
                <a:spcPts val="0"/>
              </a:spcBef>
              <a:buSzPct val="100000"/>
              <a:defRPr sz="3000"/>
            </a:lvl2pPr>
            <a:lvl3pPr lvl="2">
              <a:spcBef>
                <a:spcPts val="0"/>
              </a:spcBef>
              <a:buSzPct val="100000"/>
              <a:defRPr sz="3000"/>
            </a:lvl3pPr>
            <a:lvl4pPr lvl="3">
              <a:spcBef>
                <a:spcPts val="0"/>
              </a:spcBef>
              <a:buSzPct val="100000"/>
              <a:defRPr sz="3000"/>
            </a:lvl4pPr>
            <a:lvl5pPr lvl="4">
              <a:spcBef>
                <a:spcPts val="0"/>
              </a:spcBef>
              <a:buSzPct val="100000"/>
              <a:defRPr sz="3000"/>
            </a:lvl5pPr>
            <a:lvl6pPr lvl="5">
              <a:spcBef>
                <a:spcPts val="0"/>
              </a:spcBef>
              <a:buSzPct val="100000"/>
              <a:defRPr sz="3000"/>
            </a:lvl6pPr>
            <a:lvl7pPr lvl="6">
              <a:spcBef>
                <a:spcPts val="0"/>
              </a:spcBef>
              <a:buSzPct val="100000"/>
              <a:defRPr sz="3000"/>
            </a:lvl7pPr>
            <a:lvl8pPr lvl="7">
              <a:spcBef>
                <a:spcPts val="0"/>
              </a:spcBef>
              <a:buSzPct val="100000"/>
              <a:defRPr sz="3000"/>
            </a:lvl8pPr>
            <a:lvl9pPr lvl="8">
              <a:spcBef>
                <a:spcPts val="0"/>
              </a:spcBef>
              <a:buSzPct val="100000"/>
              <a:defRPr sz="3000"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bg>
      <p:bgPr>
        <a:solidFill>
          <a:schemeClr val="accent4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38" name="Shape 38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9" name="Shape 3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400"/>
            </a:lvl1pPr>
            <a:lvl2pPr lvl="1" algn="ctr">
              <a:spcBef>
                <a:spcPts val="0"/>
              </a:spcBef>
              <a:buSzPct val="100000"/>
              <a:defRPr sz="5400"/>
            </a:lvl2pPr>
            <a:lvl3pPr lvl="2" algn="ctr">
              <a:spcBef>
                <a:spcPts val="0"/>
              </a:spcBef>
              <a:buSzPct val="100000"/>
              <a:defRPr sz="5400"/>
            </a:lvl3pPr>
            <a:lvl4pPr lvl="3" algn="ctr">
              <a:spcBef>
                <a:spcPts val="0"/>
              </a:spcBef>
              <a:buSzPct val="100000"/>
              <a:defRPr sz="5400"/>
            </a:lvl4pPr>
            <a:lvl5pPr lvl="4" algn="ctr">
              <a:spcBef>
                <a:spcPts val="0"/>
              </a:spcBef>
              <a:buSzPct val="100000"/>
              <a:defRPr sz="5400"/>
            </a:lvl5pPr>
            <a:lvl6pPr lvl="5" algn="ctr">
              <a:spcBef>
                <a:spcPts val="0"/>
              </a:spcBef>
              <a:buSzPct val="100000"/>
              <a:defRPr sz="5400"/>
            </a:lvl6pPr>
            <a:lvl7pPr lvl="6" algn="ctr">
              <a:spcBef>
                <a:spcPts val="0"/>
              </a:spcBef>
              <a:buSzPct val="100000"/>
              <a:defRPr sz="5400"/>
            </a:lvl7pPr>
            <a:lvl8pPr lvl="7" algn="ctr">
              <a:spcBef>
                <a:spcPts val="0"/>
              </a:spcBef>
              <a:buSzPct val="100000"/>
              <a:defRPr sz="5400"/>
            </a:lvl8pPr>
            <a:lvl9pPr lvl="8" algn="ctr">
              <a:spcBef>
                <a:spcPts val="0"/>
              </a:spcBef>
              <a:buSzPct val="100000"/>
              <a:defRPr sz="5400"/>
            </a:lvl9pPr>
          </a:lstStyle>
          <a:p/>
        </p:txBody>
      </p:sp>
      <p:sp>
        <p:nvSpPr>
          <p:cNvPr id="40" name="Shape 40"/>
          <p:cNvSpPr txBox="1"/>
          <p:nvPr>
            <p:ph idx="1" type="subTitle"/>
          </p:nvPr>
        </p:nvSpPr>
        <p:spPr>
          <a:xfrm>
            <a:off x="265500" y="2845222"/>
            <a:ext cx="4045200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matic SC"/>
              <a:buNone/>
              <a:defRPr b="1" sz="2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Source Code Pro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hyperlink" Target="https://drive.google.com/open?id=0B1TkjHrDZ7XMUGRQVzRHZlBjNTg" TargetMode="External"/><Relationship Id="rId5" Type="http://schemas.openxmlformats.org/officeDocument/2006/relationships/hyperlink" Target="http://www.cellsalive.com/" TargetMode="External"/><Relationship Id="rId6" Type="http://schemas.openxmlformats.org/officeDocument/2006/relationships/hyperlink" Target="http://www.livescience.com/19060-gallery-microscopic-images-viruses-bacteria-insects.html" TargetMode="External"/><Relationship Id="rId7" Type="http://schemas.openxmlformats.org/officeDocument/2006/relationships/hyperlink" Target="http://www.dailymail.co.uk/sciencetech/article-3549713/You-never-forget-brush-teeth-Horrifying-close-pictures-reveal-bacteria-living-inside-mouths.html" TargetMode="External"/><Relationship Id="rId8" Type="http://schemas.openxmlformats.org/officeDocument/2006/relationships/hyperlink" Target="http://www.dailymail.co.uk/sciencetech/article-2197533/As-pretty-picture-lot-deadly--Killer-diseases-youve-seen-before.html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Shape 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Shape 57"/>
          <p:cNvSpPr txBox="1"/>
          <p:nvPr>
            <p:ph idx="1" type="subTitle"/>
          </p:nvPr>
        </p:nvSpPr>
        <p:spPr>
          <a:xfrm>
            <a:off x="362125" y="4102200"/>
            <a:ext cx="8520600" cy="706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9600">
                <a:solidFill>
                  <a:srgbClr val="FFFFFF"/>
                </a:solidFill>
              </a:rPr>
              <a:t>Lesson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Shape 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12424" y="1692974"/>
            <a:ext cx="2173250" cy="2584424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Shape 116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Spread of germs</a:t>
            </a:r>
          </a:p>
        </p:txBody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311700" y="974675"/>
            <a:ext cx="7498200" cy="3456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000">
                <a:latin typeface="Josefin Slab"/>
                <a:ea typeface="Josefin Slab"/>
                <a:cs typeface="Josefin Slab"/>
                <a:sym typeface="Josefin Slab"/>
              </a:rPr>
              <a:t>I’ve used a model germ that you can only see under a blacklight so we can see how germs are spread from touch.</a:t>
            </a:r>
          </a:p>
          <a:p>
            <a:pPr lvl="0">
              <a:spcBef>
                <a:spcPts val="0"/>
              </a:spcBef>
              <a:buNone/>
            </a:pPr>
            <a:r>
              <a:rPr lang="en" sz="2000">
                <a:latin typeface="Josefin Slab"/>
                <a:ea typeface="Josefin Slab"/>
                <a:cs typeface="Josefin Slab"/>
                <a:sym typeface="Josefin Slab"/>
              </a:rPr>
              <a:t>One group at a time is going to inspect their hands with the </a:t>
            </a:r>
          </a:p>
          <a:p>
            <a:pPr lvl="0">
              <a:spcBef>
                <a:spcPts val="0"/>
              </a:spcBef>
              <a:buNone/>
            </a:pPr>
            <a:r>
              <a:rPr lang="en" sz="2000">
                <a:latin typeface="Josefin Slab"/>
                <a:ea typeface="Josefin Slab"/>
                <a:cs typeface="Josefin Slab"/>
                <a:sym typeface="Josefin Slab"/>
              </a:rPr>
              <a:t>blacklight. Make observations about what you see.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400"/>
          </a:p>
        </p:txBody>
      </p:sp>
      <p:sp>
        <p:nvSpPr>
          <p:cNvPr id="118" name="Shape 118"/>
          <p:cNvSpPr txBox="1"/>
          <p:nvPr/>
        </p:nvSpPr>
        <p:spPr>
          <a:xfrm>
            <a:off x="511975" y="3192700"/>
            <a:ext cx="8320200" cy="18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i="1" lang="en" sz="2000">
                <a:solidFill>
                  <a:schemeClr val="dk2"/>
                </a:solidFill>
                <a:latin typeface="Josefin Slab"/>
                <a:ea typeface="Josefin Slab"/>
                <a:cs typeface="Josefin Slab"/>
                <a:sym typeface="Josefin Slab"/>
              </a:rPr>
              <a:t>While you wait to inspect your hands: </a:t>
            </a:r>
          </a:p>
          <a:p>
            <a:pPr indent="-355600" lvl="0" marL="4572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Source Code Pro"/>
            </a:pPr>
            <a:r>
              <a:rPr lang="en" sz="2000">
                <a:solidFill>
                  <a:schemeClr val="dk2"/>
                </a:solidFill>
                <a:latin typeface="Josefin Slab"/>
                <a:ea typeface="Josefin Slab"/>
                <a:cs typeface="Josefin Slab"/>
                <a:sym typeface="Josefin Slab"/>
              </a:rPr>
              <a:t>Use colored pencils to complete the germ sketch </a:t>
            </a:r>
            <a:r>
              <a:rPr lang="en" sz="2000" u="sng">
                <a:solidFill>
                  <a:schemeClr val="accent5"/>
                </a:solidFill>
                <a:latin typeface="Josefin Slab"/>
                <a:ea typeface="Josefin Slab"/>
                <a:cs typeface="Josefin Slab"/>
                <a:sym typeface="Josefin Slab"/>
                <a:hlinkClick r:id="rId4"/>
              </a:rPr>
              <a:t>activity</a:t>
            </a:r>
            <a:r>
              <a:rPr lang="en" sz="2000">
                <a:solidFill>
                  <a:schemeClr val="dk2"/>
                </a:solidFill>
                <a:latin typeface="Josefin Slab"/>
                <a:ea typeface="Josefin Slab"/>
                <a:cs typeface="Josefin Slab"/>
                <a:sym typeface="Josefin Slab"/>
              </a:rPr>
              <a:t>.</a:t>
            </a:r>
            <a:r>
              <a:rPr lang="en" sz="2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</a:t>
            </a:r>
            <a:r>
              <a:rPr lang="en">
                <a:latin typeface="Josefin Slab"/>
                <a:ea typeface="Josefin Slab"/>
                <a:cs typeface="Josefin Slab"/>
                <a:sym typeface="Josefin Slab"/>
              </a:rPr>
              <a:t>Helpful resources include: </a:t>
            </a:r>
            <a:r>
              <a:rPr lang="en" u="sng">
                <a:solidFill>
                  <a:srgbClr val="1155CC"/>
                </a:solidFill>
                <a:latin typeface="Josefin Slab"/>
                <a:ea typeface="Josefin Slab"/>
                <a:cs typeface="Josefin Slab"/>
                <a:sym typeface="Josefin Slab"/>
                <a:hlinkClick r:id="rId5"/>
              </a:rPr>
              <a:t>Alive!</a:t>
            </a:r>
            <a:r>
              <a:rPr lang="en">
                <a:latin typeface="Josefin Slab"/>
                <a:ea typeface="Josefin Slab"/>
                <a:cs typeface="Josefin Slab"/>
                <a:sym typeface="Josefin Slab"/>
              </a:rPr>
              <a:t> Or </a:t>
            </a:r>
            <a:r>
              <a:rPr lang="en" u="sng">
                <a:solidFill>
                  <a:srgbClr val="1155CC"/>
                </a:solidFill>
                <a:latin typeface="Josefin Slab"/>
                <a:ea typeface="Josefin Slab"/>
                <a:cs typeface="Josefin Slab"/>
                <a:sym typeface="Josefin Slab"/>
                <a:hlinkClick r:id="rId6"/>
              </a:rPr>
              <a:t>Live Science</a:t>
            </a:r>
            <a:r>
              <a:rPr lang="en">
                <a:latin typeface="Josefin Slab"/>
                <a:ea typeface="Josefin Slab"/>
                <a:cs typeface="Josefin Slab"/>
                <a:sym typeface="Josefin Slab"/>
              </a:rPr>
              <a:t>, </a:t>
            </a:r>
            <a:r>
              <a:rPr lang="en" u="sng">
                <a:solidFill>
                  <a:srgbClr val="1155CC"/>
                </a:solidFill>
                <a:latin typeface="Josefin Slab"/>
                <a:ea typeface="Josefin Slab"/>
                <a:cs typeface="Josefin Slab"/>
                <a:sym typeface="Josefin Slab"/>
                <a:hlinkClick r:id="rId7"/>
              </a:rPr>
              <a:t>Daily Mail Bacteria</a:t>
            </a:r>
            <a:r>
              <a:rPr lang="en">
                <a:latin typeface="Josefin Slab"/>
                <a:ea typeface="Josefin Slab"/>
                <a:cs typeface="Josefin Slab"/>
                <a:sym typeface="Josefin Slab"/>
              </a:rPr>
              <a:t>, </a:t>
            </a:r>
            <a:r>
              <a:rPr lang="en" u="sng">
                <a:solidFill>
                  <a:srgbClr val="1155CC"/>
                </a:solidFill>
                <a:latin typeface="Josefin Slab"/>
                <a:ea typeface="Josefin Slab"/>
                <a:cs typeface="Josefin Slab"/>
                <a:sym typeface="Josefin Slab"/>
                <a:hlinkClick r:id="rId8"/>
              </a:rPr>
              <a:t>Daily Mail Viruses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Exit Ticket</a:t>
            </a:r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Josefin Slab"/>
                <a:ea typeface="Josefin Slab"/>
                <a:cs typeface="Josefin Slab"/>
                <a:sym typeface="Josefin Slab"/>
              </a:rPr>
              <a:t>On the back of your </a:t>
            </a:r>
            <a:r>
              <a:rPr b="1" lang="en">
                <a:latin typeface="Josefin Slab"/>
                <a:ea typeface="Josefin Slab"/>
                <a:cs typeface="Josefin Slab"/>
                <a:sym typeface="Josefin Slab"/>
              </a:rPr>
              <a:t>OBSERVATION </a:t>
            </a:r>
            <a:r>
              <a:rPr lang="en">
                <a:latin typeface="Josefin Slab"/>
                <a:ea typeface="Josefin Slab"/>
                <a:cs typeface="Josefin Slab"/>
                <a:sym typeface="Josefin Slab"/>
              </a:rPr>
              <a:t>sheet, answer the following questions: </a:t>
            </a:r>
          </a:p>
          <a:p>
            <a:pPr indent="-228600" lvl="0" marL="457200">
              <a:spcBef>
                <a:spcPts val="0"/>
              </a:spcBef>
              <a:buClr>
                <a:srgbClr val="FF0000"/>
              </a:buClr>
              <a:buFont typeface="Architects Daughter"/>
              <a:buAutoNum type="arabicPeriod"/>
            </a:pPr>
            <a:r>
              <a:rPr lang="en" sz="2400">
                <a:solidFill>
                  <a:srgbClr val="FF0000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After washing your hands, did you notice any Glo Germ still on your hands or anywhere else?</a:t>
            </a:r>
            <a:r>
              <a:rPr lang="en">
                <a:solidFill>
                  <a:srgbClr val="FF0000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 </a:t>
            </a:r>
          </a:p>
          <a:p>
            <a:pPr indent="-381000" lvl="0" marL="457200">
              <a:spcBef>
                <a:spcPts val="0"/>
              </a:spcBef>
              <a:buClr>
                <a:srgbClr val="FF0000"/>
              </a:buClr>
              <a:buSzPct val="100000"/>
              <a:buAutoNum type="arabicPeriod"/>
            </a:pPr>
            <a:r>
              <a:rPr lang="en" sz="2400">
                <a:solidFill>
                  <a:srgbClr val="FF0000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Explain where you noticed any Glow Germ or how you may have eliminated all traces of the simulated Germ.</a:t>
            </a:r>
            <a:r>
              <a:rPr lang="en" sz="240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Closure</a:t>
            </a:r>
          </a:p>
        </p:txBody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During the course of the next few weeks you will be investigating the way germs spread as you research and model the spread of diseases.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THINK &amp; WRITE</a:t>
            </a:r>
          </a:p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2400"/>
              <a:t>On your own</a:t>
            </a:r>
            <a:r>
              <a:rPr lang="en" sz="2400"/>
              <a:t>, create a list of everything you can see in your immediate environment on the </a:t>
            </a:r>
            <a:r>
              <a:rPr lang="en" sz="2400">
                <a:solidFill>
                  <a:srgbClr val="FF0000"/>
                </a:solidFill>
              </a:rPr>
              <a:t>OBSERVATION </a:t>
            </a:r>
            <a:r>
              <a:rPr lang="en" sz="2400"/>
              <a:t>sheet. </a:t>
            </a:r>
          </a:p>
          <a:p>
            <a:pPr lvl="0">
              <a:spcBef>
                <a:spcPts val="0"/>
              </a:spcBef>
              <a:buNone/>
            </a:pPr>
            <a:r>
              <a:rPr i="1" lang="en" sz="2400"/>
              <a:t>(Organize list by categories of items rather than listing everything individually, ie: </a:t>
            </a:r>
            <a:r>
              <a:rPr i="1" lang="en" sz="2400">
                <a:highlight>
                  <a:srgbClr val="D9D2E9"/>
                </a:highlight>
              </a:rPr>
              <a:t>Sam, David, Ann = ‘PEOPLE’</a:t>
            </a:r>
            <a:r>
              <a:rPr i="1" lang="en" sz="2400"/>
              <a:t>)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Pair</a:t>
            </a:r>
          </a:p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/>
              <a:t>With your elbow partner, take turns reading items from each list </a:t>
            </a:r>
            <a:r>
              <a:rPr lang="en" sz="2400"/>
              <a:t> 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Place a ✔ beside existing items</a:t>
            </a:r>
          </a:p>
          <a:p>
            <a:pPr indent="-381000" lvl="0" marL="457200">
              <a:spcBef>
                <a:spcPts val="0"/>
              </a:spcBef>
              <a:buSzPct val="100000"/>
            </a:pPr>
            <a:r>
              <a:rPr lang="en" sz="2400"/>
              <a:t>Add new ones to your own list </a:t>
            </a:r>
            <a:r>
              <a:rPr lang="en" sz="2400"/>
              <a:t>of everything you can see in your immediate environment.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i="1" sz="24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600"/>
                                        <p:tgtEl>
                                          <p:spTgt spid="6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600"/>
                                        <p:tgtEl>
                                          <p:spTgt spid="6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600"/>
                                        <p:tgtEl>
                                          <p:spTgt spid="6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600"/>
                                        <p:tgtEl>
                                          <p:spTgt spid="6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2399075" y="397700"/>
            <a:ext cx="3681600" cy="80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Square - SHARE</a:t>
            </a:r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251775" y="1198700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/>
              <a:t>            </a:t>
            </a:r>
            <a:r>
              <a:rPr lang="en" sz="2400"/>
              <a:t>Now, square up and share                            your        your observations with another partnership. Repeat the process: </a:t>
            </a:r>
            <a:r>
              <a:rPr lang="en" sz="2400"/>
              <a:t>take turns reading items from each list  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Place a ✔ beside existing items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Add new ones to your own list of everything you can see in your immediate environment.</a:t>
            </a:r>
          </a:p>
        </p:txBody>
      </p:sp>
      <p:sp>
        <p:nvSpPr>
          <p:cNvPr id="76" name="Shape 76"/>
          <p:cNvSpPr/>
          <p:nvPr/>
        </p:nvSpPr>
        <p:spPr>
          <a:xfrm rot="-2700000">
            <a:off x="5901217" y="302811"/>
            <a:ext cx="755614" cy="745431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77" name="Shape 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2399074" cy="20992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Observation CHALLENGE</a:t>
            </a:r>
          </a:p>
        </p:txBody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As a group, decide on one item from your list that you think no other group has on their list. Record in box #4.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Discussion</a:t>
            </a:r>
          </a:p>
        </p:txBody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>
              <a:spcBef>
                <a:spcPts val="0"/>
              </a:spcBef>
              <a:buNone/>
            </a:pPr>
            <a:r>
              <a:rPr lang="en" sz="2400"/>
              <a:t>What about what you can’t see?</a:t>
            </a:r>
          </a:p>
          <a:p>
            <a:pPr lvl="0">
              <a:spcBef>
                <a:spcPts val="0"/>
              </a:spcBef>
              <a:buNone/>
            </a:pPr>
            <a:r>
              <a:rPr lang="en" sz="2400"/>
              <a:t>Draw a line below the THINGS YOU CAN SEE and start of list of </a:t>
            </a:r>
            <a:r>
              <a:rPr b="1" lang="en" sz="2400">
                <a:solidFill>
                  <a:srgbClr val="FF0000"/>
                </a:solidFill>
              </a:rPr>
              <a:t>THINGS YOU CAN’T SEE. 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2400">
                <a:solidFill>
                  <a:srgbClr val="FF0000"/>
                </a:solidFill>
              </a:rPr>
              <a:t>(</a:t>
            </a:r>
            <a:r>
              <a:rPr i="1" lang="en" sz="2400"/>
              <a:t>too small for the naked eye</a:t>
            </a:r>
            <a:r>
              <a:rPr b="1" lang="en" sz="2400">
                <a:solidFill>
                  <a:srgbClr val="FF0000"/>
                </a:solidFill>
              </a:rPr>
              <a:t>)</a:t>
            </a:r>
            <a:r>
              <a:rPr lang="en" sz="2400"/>
              <a:t>.</a:t>
            </a:r>
          </a:p>
          <a:p>
            <a:pPr lvl="0">
              <a:spcBef>
                <a:spcPts val="0"/>
              </a:spcBef>
              <a:buNone/>
            </a:pPr>
            <a:r>
              <a:rPr lang="en" sz="2400"/>
              <a:t>You may use the margins of the paper.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indent="0" lvl="0" marL="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Spread of Germs</a:t>
            </a:r>
          </a:p>
        </p:txBody>
      </p:sp>
      <p:sp>
        <p:nvSpPr>
          <p:cNvPr id="95" name="Shape 95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Lesson 1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Germs</a:t>
            </a:r>
          </a:p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385050" y="1237850"/>
            <a:ext cx="8520600" cy="2588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>
              <a:spcBef>
                <a:spcPts val="0"/>
              </a:spcBef>
              <a:buNone/>
            </a:pPr>
            <a:r>
              <a:rPr lang="en" sz="2400"/>
              <a:t>Germ is a generic term for what are considered bad microbes. </a:t>
            </a:r>
            <a:r>
              <a:rPr b="1" lang="en" sz="2400"/>
              <a:t>Microbes</a:t>
            </a:r>
            <a:r>
              <a:rPr lang="en" sz="2400"/>
              <a:t> </a:t>
            </a:r>
            <a:r>
              <a:rPr b="1" i="1" lang="en" sz="2400"/>
              <a:t>are organisms too small to be observed by the naked eye.</a:t>
            </a:r>
            <a:r>
              <a:rPr b="1" i="1" lang="en"/>
              <a:t>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Shape 102"/>
          <p:cNvSpPr txBox="1"/>
          <p:nvPr/>
        </p:nvSpPr>
        <p:spPr>
          <a:xfrm>
            <a:off x="447775" y="4064200"/>
            <a:ext cx="8384400" cy="8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i="1" lang="en" sz="2400">
                <a:solidFill>
                  <a:srgbClr val="FF0000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Write the definition and examples of microbes on your paper.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THINK &amp; </a:t>
            </a:r>
            <a:r>
              <a:rPr lang="en"/>
              <a:t>WRITE</a:t>
            </a:r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201825" y="787675"/>
            <a:ext cx="8520600" cy="1943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lvl="0">
              <a:spcBef>
                <a:spcPts val="0"/>
              </a:spcBef>
              <a:buNone/>
            </a:pPr>
            <a:r>
              <a:rPr b="1" lang="en" sz="2400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How do you think germs are spread? Examine your hands.</a:t>
            </a:r>
            <a:r>
              <a:rPr lang="en"/>
              <a:t> </a:t>
            </a:r>
          </a:p>
          <a:p>
            <a:pPr indent="-381000" lvl="0" marL="457200">
              <a:spcBef>
                <a:spcPts val="0"/>
              </a:spcBef>
              <a:buClr>
                <a:srgbClr val="FF0000"/>
              </a:buClr>
              <a:buSzPct val="100000"/>
              <a:buFont typeface="Raleway"/>
            </a:pPr>
            <a:r>
              <a:rPr b="1" lang="en" sz="2400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Make a list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800">
              <a:solidFill>
                <a:schemeClr val="accen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indent="0" lvl="0" marL="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Shape 109"/>
          <p:cNvSpPr txBox="1"/>
          <p:nvPr/>
        </p:nvSpPr>
        <p:spPr>
          <a:xfrm>
            <a:off x="110900" y="2872700"/>
            <a:ext cx="8346900" cy="1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48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rPr>
              <a:t>TURN &amp; TALK DISCUSSION</a:t>
            </a:r>
          </a:p>
        </p:txBody>
      </p:sp>
      <p:sp>
        <p:nvSpPr>
          <p:cNvPr id="110" name="Shape 110"/>
          <p:cNvSpPr txBox="1"/>
          <p:nvPr/>
        </p:nvSpPr>
        <p:spPr>
          <a:xfrm>
            <a:off x="48925" y="3711400"/>
            <a:ext cx="8067300" cy="8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FF0000"/>
              </a:buClr>
              <a:buSzPct val="100000"/>
              <a:buFont typeface="Raleway"/>
            </a:pPr>
            <a:r>
              <a:rPr b="1" lang="en" sz="2400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Add to your list any methods you may have left out.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push dir="r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each-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